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9" r:id="rId7"/>
    <p:sldId id="267" r:id="rId8"/>
    <p:sldId id="268" r:id="rId9"/>
    <p:sldId id="263" r:id="rId10"/>
    <p:sldId id="264" r:id="rId11"/>
    <p:sldId id="261" r:id="rId12"/>
    <p:sldId id="266" r:id="rId13"/>
    <p:sldId id="262" r:id="rId14"/>
    <p:sldId id="265" r:id="rId15"/>
    <p:sldId id="270" r:id="rId16"/>
  </p:sldIdLst>
  <p:sldSz cx="18288000" cy="10287000"/>
  <p:notesSz cx="6858000" cy="9144000"/>
  <p:embeddedFontLs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Canva Sans Bold" panose="020B0604020202020204" charset="0"/>
      <p:regular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Bold" panose="000008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5761C-8FE0-45A3-86C1-3A229E899F02}" type="datetimeFigureOut">
              <a:rPr lang="en-PH" smtClean="0"/>
              <a:t>19/09/2024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0F7E6-51EA-4E50-A55A-CD26A59F987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8320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F7E6-51EA-4E50-A55A-CD26A59F987F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0466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3" name="Group 3"/>
          <p:cNvGrpSpPr/>
          <p:nvPr/>
        </p:nvGrpSpPr>
        <p:grpSpPr>
          <a:xfrm>
            <a:off x="16619688" y="8634553"/>
            <a:ext cx="1652447" cy="16524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F92DB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206973" y="0"/>
            <a:ext cx="2081027" cy="1852887"/>
          </a:xfrm>
          <a:custGeom>
            <a:avLst/>
            <a:gdLst/>
            <a:ahLst/>
            <a:cxnLst/>
            <a:rect l="l" t="t" r="r" b="b"/>
            <a:pathLst>
              <a:path w="2081027" h="1991808">
                <a:moveTo>
                  <a:pt x="0" y="0"/>
                </a:moveTo>
                <a:lnTo>
                  <a:pt x="2081027" y="0"/>
                </a:lnTo>
                <a:lnTo>
                  <a:pt x="2081027" y="1991808"/>
                </a:lnTo>
                <a:lnTo>
                  <a:pt x="0" y="1991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8188137"/>
            <a:ext cx="3741398" cy="2098863"/>
          </a:xfrm>
          <a:custGeom>
            <a:avLst/>
            <a:gdLst/>
            <a:ahLst/>
            <a:cxnLst/>
            <a:rect l="l" t="t" r="r" b="b"/>
            <a:pathLst>
              <a:path w="4579598" h="2681147">
                <a:moveTo>
                  <a:pt x="0" y="0"/>
                </a:moveTo>
                <a:lnTo>
                  <a:pt x="4579599" y="0"/>
                </a:lnTo>
                <a:lnTo>
                  <a:pt x="4579599" y="2681147"/>
                </a:lnTo>
                <a:lnTo>
                  <a:pt x="0" y="268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19442" y="138921"/>
            <a:ext cx="1581130" cy="1852887"/>
          </a:xfrm>
          <a:custGeom>
            <a:avLst/>
            <a:gdLst/>
            <a:ahLst/>
            <a:cxnLst/>
            <a:rect l="l" t="t" r="r" b="b"/>
            <a:pathLst>
              <a:path w="1581130" h="1852887">
                <a:moveTo>
                  <a:pt x="0" y="0"/>
                </a:moveTo>
                <a:lnTo>
                  <a:pt x="1581130" y="0"/>
                </a:lnTo>
                <a:lnTo>
                  <a:pt x="1581130" y="1852887"/>
                </a:lnTo>
                <a:lnTo>
                  <a:pt x="0" y="18528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78340" y="2658457"/>
            <a:ext cx="16506507" cy="552968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561712" y="3343433"/>
            <a:ext cx="11062458" cy="302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2"/>
              </a:lnSpc>
              <a:spcBef>
                <a:spcPct val="0"/>
              </a:spcBef>
            </a:pPr>
            <a:r>
              <a:rPr lang="en-US" sz="5722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Poppins Bold"/>
              </a:rPr>
              <a:t>HUMAN RESOURCES</a:t>
            </a:r>
            <a:br>
              <a:rPr lang="en-US" sz="5722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Poppins Bold"/>
              </a:rPr>
            </a:br>
            <a:r>
              <a:rPr lang="en-US" sz="5722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Poppins Bold"/>
              </a:rPr>
              <a:t>TALENT MANAGEMENT SYSTEM IN BCP </a:t>
            </a:r>
            <a:endParaRPr lang="en-US" sz="5722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532375" y="316500"/>
            <a:ext cx="12335024" cy="71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4"/>
              </a:lnSpc>
            </a:pPr>
            <a:r>
              <a:rPr lang="en-US" sz="4210" dirty="0" err="1">
                <a:solidFill>
                  <a:srgbClr val="D9D9D9"/>
                </a:solidFill>
                <a:latin typeface="Canva Sans Bold"/>
              </a:rPr>
              <a:t>Bestlink</a:t>
            </a:r>
            <a:r>
              <a:rPr lang="en-US" sz="4210" dirty="0">
                <a:solidFill>
                  <a:srgbClr val="D9D9D9"/>
                </a:solidFill>
                <a:latin typeface="Canva Sans Bold"/>
              </a:rPr>
              <a:t> College of the Philippines-Bulacan Inc.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42981" y="7190527"/>
            <a:ext cx="5963992" cy="828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8"/>
              </a:lnSpc>
            </a:pPr>
            <a:r>
              <a:rPr lang="en-US" sz="4898" dirty="0">
                <a:ln>
                  <a:solidFill>
                    <a:sysClr val="windowText" lastClr="000000"/>
                  </a:solidFill>
                </a:ln>
                <a:solidFill>
                  <a:srgbClr val="FBFCFC"/>
                </a:solidFill>
                <a:latin typeface="Canva Sans Bold"/>
              </a:rPr>
              <a:t>HR System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929" y="7083717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5"/>
                </a:lnTo>
                <a:lnTo>
                  <a:pt x="0" y="3223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3B35E-6A73-FB85-6DDC-417910907A23}"/>
              </a:ext>
            </a:extLst>
          </p:cNvPr>
          <p:cNvSpPr txBox="1"/>
          <p:nvPr/>
        </p:nvSpPr>
        <p:spPr>
          <a:xfrm>
            <a:off x="5391150" y="196752"/>
            <a:ext cx="7505700" cy="10156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Narrow" panose="020B0606020202030204" pitchFamily="34" charset="0"/>
              </a:rPr>
              <a:t>Application Architecture</a:t>
            </a:r>
            <a:endParaRPr lang="en-PH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F05298-FE87-6488-326D-0E1B58C7F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550" y="1433881"/>
            <a:ext cx="11010900" cy="8701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PH" dirty="0"/>
          </a:p>
        </p:txBody>
      </p:sp>
      <p:sp>
        <p:nvSpPr>
          <p:cNvPr id="3" name="Freeform 3"/>
          <p:cNvSpPr/>
          <p:nvPr/>
        </p:nvSpPr>
        <p:spPr>
          <a:xfrm>
            <a:off x="0" y="7063546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5"/>
                </a:lnTo>
                <a:lnTo>
                  <a:pt x="0" y="3223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52925" y="88848"/>
            <a:ext cx="10344150" cy="87421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Canva Sans Bold"/>
              </a:rPr>
              <a:t>Business Process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6006A-F87C-37AF-C0B4-D8DFB4DE916F}"/>
              </a:ext>
            </a:extLst>
          </p:cNvPr>
          <p:cNvSpPr txBox="1"/>
          <p:nvPr/>
        </p:nvSpPr>
        <p:spPr>
          <a:xfrm>
            <a:off x="228603" y="1409700"/>
            <a:ext cx="4114798" cy="692997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 Narrow" panose="020B0606020202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Student List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 Narrow" panose="020B0606020202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Certificate of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 Narrow" panose="020B0606020202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Certificate of Grades</a:t>
            </a:r>
            <a:endParaRPr lang="en-PH" sz="3000" dirty="0">
              <a:effectLst/>
              <a:latin typeface="Arial Narrow" panose="020B0606020202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 Narrow" panose="020B0606020202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Transcript of Records</a:t>
            </a:r>
            <a:endParaRPr lang="en-PH" sz="3000" dirty="0">
              <a:effectLst/>
              <a:latin typeface="Arial Narrow" panose="020B0606020202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 Narrow" panose="020B0606020202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Student Progress Report</a:t>
            </a:r>
            <a:endParaRPr lang="en-PH" sz="3000" dirty="0">
              <a:latin typeface="Arial Narrow" panose="020B0606020202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 Narrow" panose="020B0606020202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Evaluation of Grades</a:t>
            </a:r>
            <a:endParaRPr lang="en-PH" sz="3000" dirty="0">
              <a:effectLst/>
              <a:latin typeface="Arial Narrow" panose="020B0606020202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 Narrow" panose="020B0606020202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Diploma</a:t>
            </a:r>
            <a:endParaRPr lang="en-PH" sz="3000" dirty="0">
              <a:effectLst/>
              <a:latin typeface="Arial Narrow" panose="020B0606020202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 Narrow" panose="020B0606020202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Honorable Dismissal</a:t>
            </a:r>
            <a:endParaRPr lang="en-PH" sz="3000" dirty="0">
              <a:effectLst/>
              <a:latin typeface="Arial Narrow" panose="020B0606020202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 Narrow" panose="020B0606020202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Enrollment Report</a:t>
            </a:r>
            <a:endParaRPr lang="en-PH" sz="3000" dirty="0">
              <a:effectLst/>
              <a:latin typeface="Arial Narrow" panose="020B0606020202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 Narrow" panose="020B0606020202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Viewing of Grades </a:t>
            </a:r>
            <a:endParaRPr lang="en-PH" sz="3000" dirty="0">
              <a:latin typeface="Arial Narrow" panose="020B0606020202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F40239-8DB4-944C-A796-DEC2DCE911BB}"/>
              </a:ext>
            </a:extLst>
          </p:cNvPr>
          <p:cNvCxnSpPr>
            <a:cxnSpLocks/>
          </p:cNvCxnSpPr>
          <p:nvPr/>
        </p:nvCxnSpPr>
        <p:spPr>
          <a:xfrm>
            <a:off x="4495800" y="1409700"/>
            <a:ext cx="0" cy="6929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7B3380-F09C-D9DD-68F1-06DBB0168C14}"/>
              </a:ext>
            </a:extLst>
          </p:cNvPr>
          <p:cNvCxnSpPr>
            <a:cxnSpLocks/>
          </p:cNvCxnSpPr>
          <p:nvPr/>
        </p:nvCxnSpPr>
        <p:spPr>
          <a:xfrm flipH="1">
            <a:off x="4495800" y="8331830"/>
            <a:ext cx="113538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9C70B3-A5BE-F392-6EFA-235FDAC661FD}"/>
              </a:ext>
            </a:extLst>
          </p:cNvPr>
          <p:cNvSpPr txBox="1"/>
          <p:nvPr/>
        </p:nvSpPr>
        <p:spPr>
          <a:xfrm>
            <a:off x="4868113" y="8430783"/>
            <a:ext cx="2327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Enrollment</a:t>
            </a:r>
            <a:endParaRPr lang="en-PH" sz="3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368225-A3E8-5F70-FBE3-957748E99F75}"/>
              </a:ext>
            </a:extLst>
          </p:cNvPr>
          <p:cNvSpPr txBox="1"/>
          <p:nvPr/>
        </p:nvSpPr>
        <p:spPr>
          <a:xfrm>
            <a:off x="7438378" y="8430783"/>
            <a:ext cx="2327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Head Dean</a:t>
            </a:r>
            <a:endParaRPr lang="en-PH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53782-6C52-7277-C58B-989B0F0A7E14}"/>
              </a:ext>
            </a:extLst>
          </p:cNvPr>
          <p:cNvSpPr txBox="1"/>
          <p:nvPr/>
        </p:nvSpPr>
        <p:spPr>
          <a:xfrm>
            <a:off x="10093025" y="8432251"/>
            <a:ext cx="196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Guidance</a:t>
            </a:r>
            <a:endParaRPr lang="en-PH" sz="3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4F6D0D-597B-B436-04F2-690BB27AFF56}"/>
              </a:ext>
            </a:extLst>
          </p:cNvPr>
          <p:cNvSpPr txBox="1"/>
          <p:nvPr/>
        </p:nvSpPr>
        <p:spPr>
          <a:xfrm>
            <a:off x="12420600" y="843225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Clinic</a:t>
            </a:r>
            <a:endParaRPr lang="en-PH" sz="3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024C8E-858D-4C88-121D-7A5AFD9E634B}"/>
              </a:ext>
            </a:extLst>
          </p:cNvPr>
          <p:cNvSpPr txBox="1"/>
          <p:nvPr/>
        </p:nvSpPr>
        <p:spPr>
          <a:xfrm>
            <a:off x="14249400" y="840673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Library</a:t>
            </a:r>
            <a:endParaRPr lang="en-PH" sz="32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5CEA80-798D-FFC3-4602-EEF7288BD465}"/>
              </a:ext>
            </a:extLst>
          </p:cNvPr>
          <p:cNvCxnSpPr/>
          <p:nvPr/>
        </p:nvCxnSpPr>
        <p:spPr>
          <a:xfrm>
            <a:off x="4495800" y="1638300"/>
            <a:ext cx="105537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C56648-5797-EB9D-490C-3F8380DA8649}"/>
              </a:ext>
            </a:extLst>
          </p:cNvPr>
          <p:cNvCxnSpPr>
            <a:cxnSpLocks/>
          </p:cNvCxnSpPr>
          <p:nvPr/>
        </p:nvCxnSpPr>
        <p:spPr>
          <a:xfrm>
            <a:off x="4489103" y="1714500"/>
            <a:ext cx="861729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B4BE01-5C43-D60C-93DA-548E533DED0A}"/>
              </a:ext>
            </a:extLst>
          </p:cNvPr>
          <p:cNvCxnSpPr>
            <a:cxnSpLocks/>
          </p:cNvCxnSpPr>
          <p:nvPr/>
        </p:nvCxnSpPr>
        <p:spPr>
          <a:xfrm>
            <a:off x="4495800" y="1790700"/>
            <a:ext cx="6400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F4FCB4-CF5E-5C9A-9FDA-10CEBF81CD73}"/>
              </a:ext>
            </a:extLst>
          </p:cNvPr>
          <p:cNvCxnSpPr>
            <a:cxnSpLocks/>
          </p:cNvCxnSpPr>
          <p:nvPr/>
        </p:nvCxnSpPr>
        <p:spPr>
          <a:xfrm>
            <a:off x="4489103" y="1866900"/>
            <a:ext cx="396909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1634EB-5D50-8845-DD38-63EDD81006A3}"/>
              </a:ext>
            </a:extLst>
          </p:cNvPr>
          <p:cNvCxnSpPr>
            <a:cxnSpLocks/>
          </p:cNvCxnSpPr>
          <p:nvPr/>
        </p:nvCxnSpPr>
        <p:spPr>
          <a:xfrm>
            <a:off x="8435788" y="1866900"/>
            <a:ext cx="0" cy="6464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5B2621-878D-C010-AADD-B0707272213B}"/>
              </a:ext>
            </a:extLst>
          </p:cNvPr>
          <p:cNvCxnSpPr>
            <a:cxnSpLocks/>
          </p:cNvCxnSpPr>
          <p:nvPr/>
        </p:nvCxnSpPr>
        <p:spPr>
          <a:xfrm>
            <a:off x="10892118" y="1790700"/>
            <a:ext cx="4482" cy="6541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F970F4-FE13-8EBF-0941-76A95695C769}"/>
              </a:ext>
            </a:extLst>
          </p:cNvPr>
          <p:cNvCxnSpPr>
            <a:cxnSpLocks/>
          </p:cNvCxnSpPr>
          <p:nvPr/>
        </p:nvCxnSpPr>
        <p:spPr>
          <a:xfrm>
            <a:off x="13083988" y="1714500"/>
            <a:ext cx="0" cy="66173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54479A-61F3-C45B-DC1E-4787C68EC208}"/>
              </a:ext>
            </a:extLst>
          </p:cNvPr>
          <p:cNvCxnSpPr>
            <a:cxnSpLocks/>
          </p:cNvCxnSpPr>
          <p:nvPr/>
        </p:nvCxnSpPr>
        <p:spPr>
          <a:xfrm>
            <a:off x="15049500" y="1638300"/>
            <a:ext cx="0" cy="6693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1B2E70B-67A1-4A37-B11B-38465A485987}"/>
              </a:ext>
            </a:extLst>
          </p:cNvPr>
          <p:cNvCxnSpPr/>
          <p:nvPr/>
        </p:nvCxnSpPr>
        <p:spPr>
          <a:xfrm flipV="1">
            <a:off x="6096000" y="2476500"/>
            <a:ext cx="0" cy="58553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53059B-081D-0721-793C-322A1A486663}"/>
              </a:ext>
            </a:extLst>
          </p:cNvPr>
          <p:cNvCxnSpPr/>
          <p:nvPr/>
        </p:nvCxnSpPr>
        <p:spPr>
          <a:xfrm flipH="1">
            <a:off x="4495800" y="2476500"/>
            <a:ext cx="1606898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D19E2C-24FA-BF72-D90A-8747877712FA}"/>
              </a:ext>
            </a:extLst>
          </p:cNvPr>
          <p:cNvCxnSpPr/>
          <p:nvPr/>
        </p:nvCxnSpPr>
        <p:spPr>
          <a:xfrm flipV="1">
            <a:off x="8229600" y="4610100"/>
            <a:ext cx="0" cy="37217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FC0431-22FF-2FAC-8377-3EFA19331461}"/>
              </a:ext>
            </a:extLst>
          </p:cNvPr>
          <p:cNvCxnSpPr/>
          <p:nvPr/>
        </p:nvCxnSpPr>
        <p:spPr>
          <a:xfrm flipH="1">
            <a:off x="4495800" y="4610100"/>
            <a:ext cx="3733800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4F776D-4592-DFF5-DA34-40F57AAA3598}"/>
              </a:ext>
            </a:extLst>
          </p:cNvPr>
          <p:cNvCxnSpPr/>
          <p:nvPr/>
        </p:nvCxnSpPr>
        <p:spPr>
          <a:xfrm flipV="1">
            <a:off x="5505900" y="7353300"/>
            <a:ext cx="0" cy="9785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385511F-CEB5-127B-6A02-C30689C15E33}"/>
              </a:ext>
            </a:extLst>
          </p:cNvPr>
          <p:cNvCxnSpPr/>
          <p:nvPr/>
        </p:nvCxnSpPr>
        <p:spPr>
          <a:xfrm flipH="1">
            <a:off x="4489102" y="7353300"/>
            <a:ext cx="1016798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D69CE1-0780-8E49-2648-E9F8BA4D2C3C}"/>
              </a:ext>
            </a:extLst>
          </p:cNvPr>
          <p:cNvCxnSpPr/>
          <p:nvPr/>
        </p:nvCxnSpPr>
        <p:spPr>
          <a:xfrm flipV="1">
            <a:off x="8763000" y="8039100"/>
            <a:ext cx="0" cy="2927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B60CEA7-304F-24DF-7BEF-424FB6009269}"/>
              </a:ext>
            </a:extLst>
          </p:cNvPr>
          <p:cNvCxnSpPr/>
          <p:nvPr/>
        </p:nvCxnSpPr>
        <p:spPr>
          <a:xfrm flipH="1">
            <a:off x="4495800" y="8039100"/>
            <a:ext cx="4267200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D59D6CF-8B2C-C5D6-C936-2247A3DB291E}"/>
              </a:ext>
            </a:extLst>
          </p:cNvPr>
          <p:cNvSpPr/>
          <p:nvPr/>
        </p:nvSpPr>
        <p:spPr>
          <a:xfrm>
            <a:off x="5029200" y="8456818"/>
            <a:ext cx="2044205" cy="484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0227EB-C3DA-5FEA-9257-8C84BF0B5597}"/>
              </a:ext>
            </a:extLst>
          </p:cNvPr>
          <p:cNvSpPr/>
          <p:nvPr/>
        </p:nvSpPr>
        <p:spPr>
          <a:xfrm>
            <a:off x="7620000" y="8496300"/>
            <a:ext cx="1905000" cy="44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4C4AA18-8AD3-9230-9A5E-9CE539ED528F}"/>
              </a:ext>
            </a:extLst>
          </p:cNvPr>
          <p:cNvSpPr/>
          <p:nvPr/>
        </p:nvSpPr>
        <p:spPr>
          <a:xfrm>
            <a:off x="10093025" y="8496300"/>
            <a:ext cx="1866701" cy="44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3063B6D-092B-4D07-C062-D0F7FC1F1FE6}"/>
              </a:ext>
            </a:extLst>
          </p:cNvPr>
          <p:cNvSpPr/>
          <p:nvPr/>
        </p:nvSpPr>
        <p:spPr>
          <a:xfrm>
            <a:off x="12649200" y="8496300"/>
            <a:ext cx="1143000" cy="44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CA8105-97A7-2413-6458-E42F74F324A0}"/>
              </a:ext>
            </a:extLst>
          </p:cNvPr>
          <p:cNvSpPr/>
          <p:nvPr/>
        </p:nvSpPr>
        <p:spPr>
          <a:xfrm>
            <a:off x="14401800" y="8496300"/>
            <a:ext cx="1295400" cy="519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A61A9-06FF-0042-57F9-813AD15675B0}"/>
              </a:ext>
            </a:extLst>
          </p:cNvPr>
          <p:cNvSpPr txBox="1"/>
          <p:nvPr/>
        </p:nvSpPr>
        <p:spPr>
          <a:xfrm>
            <a:off x="893336" y="701814"/>
            <a:ext cx="2133599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Registrar System Scope</a:t>
            </a:r>
            <a:endParaRPr lang="en-P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B5280-9F44-29B7-D0B8-47F2165EF2AE}"/>
              </a:ext>
            </a:extLst>
          </p:cNvPr>
          <p:cNvCxnSpPr>
            <a:cxnSpLocks/>
          </p:cNvCxnSpPr>
          <p:nvPr/>
        </p:nvCxnSpPr>
        <p:spPr>
          <a:xfrm flipV="1">
            <a:off x="5791200" y="1569944"/>
            <a:ext cx="0" cy="67697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C2AD7E-7361-A847-2FD0-9E064795194F}"/>
              </a:ext>
            </a:extLst>
          </p:cNvPr>
          <p:cNvCxnSpPr>
            <a:cxnSpLocks/>
          </p:cNvCxnSpPr>
          <p:nvPr/>
        </p:nvCxnSpPr>
        <p:spPr>
          <a:xfrm flipH="1">
            <a:off x="4489102" y="1569944"/>
            <a:ext cx="1295400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1CABAD-12B8-EC0E-DD21-DD3948743FA9}"/>
              </a:ext>
            </a:extLst>
          </p:cNvPr>
          <p:cNvSpPr txBox="1"/>
          <p:nvPr/>
        </p:nvSpPr>
        <p:spPr>
          <a:xfrm>
            <a:off x="15110012" y="2781300"/>
            <a:ext cx="19050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Data Information</a:t>
            </a:r>
            <a:endParaRPr lang="en-PH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78C3C5-5DF0-AF9D-A05A-A60F413C1E67}"/>
              </a:ext>
            </a:extLst>
          </p:cNvPr>
          <p:cNvSpPr txBox="1"/>
          <p:nvPr/>
        </p:nvSpPr>
        <p:spPr>
          <a:xfrm>
            <a:off x="11082618" y="5676900"/>
            <a:ext cx="19050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Data Information</a:t>
            </a:r>
            <a:endParaRPr lang="en-PH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9C15B3-AD0F-2877-6B72-DC4243AA2604}"/>
              </a:ext>
            </a:extLst>
          </p:cNvPr>
          <p:cNvSpPr txBox="1"/>
          <p:nvPr/>
        </p:nvSpPr>
        <p:spPr>
          <a:xfrm>
            <a:off x="6233832" y="3771900"/>
            <a:ext cx="1905000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Reverse</a:t>
            </a:r>
            <a:br>
              <a:rPr lang="en-US" i="1" dirty="0"/>
            </a:br>
            <a:r>
              <a:rPr lang="en-US" i="1" dirty="0"/>
              <a:t>Data Information</a:t>
            </a:r>
            <a:endParaRPr lang="en-PH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8184D-C5C3-1653-2D27-D8A612F0F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3" y="8496300"/>
            <a:ext cx="3402773" cy="167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D4584B6-74E5-546A-6901-8417BB75717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CB6D7-6C52-7E1E-B1DD-C07CBA10D000}"/>
              </a:ext>
            </a:extLst>
          </p:cNvPr>
          <p:cNvSpPr txBox="1"/>
          <p:nvPr/>
        </p:nvSpPr>
        <p:spPr>
          <a:xfrm>
            <a:off x="5067300" y="87200"/>
            <a:ext cx="8153400" cy="10156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Narrow" panose="020B0606020202030204" pitchFamily="34" charset="0"/>
              </a:rPr>
              <a:t>Data Schema Architecture</a:t>
            </a:r>
            <a:endParaRPr lang="en-PH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1A1A-BC5A-15D5-F7F3-EAB3F355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257299"/>
            <a:ext cx="10058400" cy="898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9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063546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5"/>
                </a:lnTo>
                <a:lnTo>
                  <a:pt x="0" y="3223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51323" y="275178"/>
            <a:ext cx="8585354" cy="87421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Canva Sans Bold"/>
              </a:rPr>
              <a:t>Technical Solution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E85F5-0DF6-0877-48C4-7A7BE5647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766" y="1424569"/>
            <a:ext cx="15222468" cy="8753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966"/>
            <a:ext cx="18288000" cy="1029596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056822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5"/>
                </a:lnTo>
                <a:lnTo>
                  <a:pt x="0" y="3223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CEB3B-034C-7C46-7AEB-C9148570090E}"/>
              </a:ext>
            </a:extLst>
          </p:cNvPr>
          <p:cNvSpPr txBox="1"/>
          <p:nvPr/>
        </p:nvSpPr>
        <p:spPr>
          <a:xfrm>
            <a:off x="5505900" y="26895"/>
            <a:ext cx="7600500" cy="10156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Narrow" panose="020B0606020202030204" pitchFamily="34" charset="0"/>
              </a:rPr>
              <a:t>Technology Architecture</a:t>
            </a:r>
            <a:endParaRPr lang="en-PH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3AF2C-7141-E106-CA92-10F67BF27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67" y="1485900"/>
            <a:ext cx="16478065" cy="830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DAB151-B17D-F9BA-1EF6-2B0775B9C6B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0DAE7-2B18-9750-59D9-C31F2163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037" y="235173"/>
            <a:ext cx="14151925" cy="98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9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79074" y="7977133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5"/>
                </a:lnTo>
                <a:lnTo>
                  <a:pt x="0" y="3223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9238" y="4652382"/>
            <a:ext cx="9525" cy="88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55344" y="2597055"/>
            <a:ext cx="15803956" cy="492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9"/>
              </a:lnSpc>
            </a:pPr>
            <a:r>
              <a:rPr lang="en-US" sz="9349" b="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Canva Sans Bold"/>
              </a:rPr>
              <a:t>What are the Importance of HR Talent Management System?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5057417" y="6858000"/>
            <a:ext cx="3080957" cy="3429000"/>
          </a:xfrm>
          <a:custGeom>
            <a:avLst/>
            <a:gdLst/>
            <a:ahLst/>
            <a:cxnLst/>
            <a:rect l="l" t="t" r="r" b="b"/>
            <a:pathLst>
              <a:path w="3080957" h="4114800">
                <a:moveTo>
                  <a:pt x="3080956" y="0"/>
                </a:moveTo>
                <a:lnTo>
                  <a:pt x="0" y="0"/>
                </a:lnTo>
                <a:lnTo>
                  <a:pt x="0" y="4114800"/>
                </a:lnTo>
                <a:lnTo>
                  <a:pt x="3080956" y="4114800"/>
                </a:lnTo>
                <a:lnTo>
                  <a:pt x="308095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0000"/>
            </a:stretch>
          </a:blipFill>
        </p:spPr>
        <p:txBody>
          <a:bodyPr/>
          <a:lstStyle/>
          <a:p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859" y="7029928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5"/>
                </a:lnTo>
                <a:lnTo>
                  <a:pt x="0" y="3223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3280" y="753268"/>
            <a:ext cx="17181439" cy="78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2"/>
              </a:lnSpc>
            </a:pPr>
            <a:r>
              <a:rPr lang="en-US" sz="4430" dirty="0">
                <a:solidFill>
                  <a:srgbClr val="FB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effective HR Talent Management System (TMS) holds significant importance for organizations seeking to attract, develop, and retain top talent in today’s competitive landscape.</a:t>
            </a:r>
          </a:p>
          <a:p>
            <a:pPr>
              <a:lnSpc>
                <a:spcPts val="6202"/>
              </a:lnSpc>
            </a:pPr>
            <a:endParaRPr lang="en-US" sz="4430" dirty="0">
              <a:solidFill>
                <a:srgbClr val="FB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6202"/>
              </a:lnSpc>
            </a:pPr>
            <a:r>
              <a:rPr lang="en-US" sz="4430" dirty="0">
                <a:solidFill>
                  <a:srgbClr val="FB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Moreover, a TMS is a vital component of an organization’s HR strategy. It not only streamlines recruitment and enhances onboarding but also supports continuous employee development, fostering a culture of growth. By enabling clear performance management through regular feedback and accountability, a TMS facilitates succession planning to prepare future leaders.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5586554" y="7873249"/>
            <a:ext cx="2978086" cy="2380133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2978086" y="0"/>
                </a:moveTo>
                <a:lnTo>
                  <a:pt x="0" y="0"/>
                </a:lnTo>
                <a:lnTo>
                  <a:pt x="0" y="4114800"/>
                </a:lnTo>
                <a:lnTo>
                  <a:pt x="2978086" y="4114800"/>
                </a:lnTo>
                <a:lnTo>
                  <a:pt x="29780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70433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r>
              <a:rPr lang="en-US"/>
              <a:t> </a:t>
            </a:r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0" y="7063546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5"/>
                </a:lnTo>
                <a:lnTo>
                  <a:pt x="0" y="3223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F4E28-BC40-9B89-3648-7FCADC72856E}"/>
              </a:ext>
            </a:extLst>
          </p:cNvPr>
          <p:cNvSpPr txBox="1"/>
          <p:nvPr/>
        </p:nvSpPr>
        <p:spPr>
          <a:xfrm>
            <a:off x="533400" y="342900"/>
            <a:ext cx="929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Background</a:t>
            </a:r>
            <a:endParaRPr lang="en-PH" sz="8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06C1A-098A-A46A-606B-04D420FB2E38}"/>
              </a:ext>
            </a:extLst>
          </p:cNvPr>
          <p:cNvSpPr txBox="1"/>
          <p:nvPr/>
        </p:nvSpPr>
        <p:spPr>
          <a:xfrm>
            <a:off x="533400" y="3349279"/>
            <a:ext cx="624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Problem:</a:t>
            </a:r>
            <a:endParaRPr lang="en-PH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065F8-D669-4981-85C4-1BD37939C71B}"/>
              </a:ext>
            </a:extLst>
          </p:cNvPr>
          <p:cNvSpPr txBox="1"/>
          <p:nvPr/>
        </p:nvSpPr>
        <p:spPr>
          <a:xfrm>
            <a:off x="1207795" y="2009239"/>
            <a:ext cx="1645180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300" b="1" i="0" dirty="0"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HUMAN RESOUCES OF BESTLINK COLLEGE OF THE PHILIPPINES</a:t>
            </a:r>
            <a:endParaRPr lang="en-PH" sz="43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6E1F1-86D6-8CFA-3068-27FC89745166}"/>
              </a:ext>
            </a:extLst>
          </p:cNvPr>
          <p:cNvSpPr txBox="1"/>
          <p:nvPr/>
        </p:nvSpPr>
        <p:spPr>
          <a:xfrm>
            <a:off x="715959" y="4591634"/>
            <a:ext cx="15948326" cy="463190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PH" sz="3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MISCOMMUNICATION: 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Poor communication regarding hiring processes and misunderstandings about employee responsibilities and expectations.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PH" sz="3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MANUAL PROCESSES: </a:t>
            </a:r>
            <a:r>
              <a:rPr lang="en-US" sz="3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Absence of automated systems for streamlined operations and reliance on manual procedures that lead to inefficiencies and errors.</a:t>
            </a:r>
            <a:endParaRPr lang="en-P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35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REDUNDANCY: </a:t>
            </a:r>
            <a:r>
              <a:rPr lang="en-US" sz="3500" i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Duplicate or redundant records may be created due to manual processes, leading to inconsistencies and potential confusion.</a:t>
            </a:r>
            <a:endParaRPr lang="en-P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173FBF-7A9B-0714-67C2-763ADD8E1EB0}"/>
              </a:ext>
            </a:extLst>
          </p:cNvPr>
          <p:cNvSpPr/>
          <p:nvPr/>
        </p:nvSpPr>
        <p:spPr>
          <a:xfrm>
            <a:off x="750595" y="2173993"/>
            <a:ext cx="457200" cy="381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063546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5"/>
                </a:lnTo>
                <a:lnTo>
                  <a:pt x="0" y="322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3A1DD-98AC-3FF7-EA98-90985F8D34E5}"/>
              </a:ext>
            </a:extLst>
          </p:cNvPr>
          <p:cNvSpPr txBox="1"/>
          <p:nvPr/>
        </p:nvSpPr>
        <p:spPr>
          <a:xfrm>
            <a:off x="581250" y="86179"/>
            <a:ext cx="434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endParaRPr lang="en-PH" sz="6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0D4B9-EBA4-2BA0-89E6-1760E3D8926C}"/>
              </a:ext>
            </a:extLst>
          </p:cNvPr>
          <p:cNvSpPr txBox="1"/>
          <p:nvPr/>
        </p:nvSpPr>
        <p:spPr>
          <a:xfrm>
            <a:off x="581250" y="2330587"/>
            <a:ext cx="17411700" cy="76347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PH" sz="3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Addressing Miscommunication:</a:t>
            </a:r>
            <a:br>
              <a:rPr lang="en-PH" sz="27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PH" sz="27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7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Detailed Job Descriptions: In job postings, ensure all roles have comprehensive job descriptions that outline responsibilities and expectation.</a:t>
            </a:r>
            <a:br>
              <a:rPr lang="en-PH" sz="27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PH" sz="27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7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Real-Time Updates: Implement a notification system for updates on hiring processes and changes in employee roles. This can be through emails or dashboard alerts</a:t>
            </a:r>
            <a:br>
              <a:rPr lang="en-US" sz="27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7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Utilize Applicant Tracking Systems (ATS): Implement ATS to streamline the recruitment process and minimize manual tasks.</a:t>
            </a:r>
            <a:endParaRPr lang="en-PH" sz="27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PH" sz="3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Streamlining Manual Processes:</a:t>
            </a:r>
            <a:br>
              <a:rPr lang="en-PH" sz="27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PH" sz="27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7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Self-Service Portals: Allow employees to manage their profiles, submit requests, and access documents without manual intervention.</a:t>
            </a:r>
            <a:br>
              <a:rPr lang="en-US" sz="27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7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Automated Workflows: Develop automated processes for recruitment, onboarding, and performance management. Use forms and templates that can be filled out online.</a:t>
            </a:r>
            <a:endParaRPr lang="en-PH" sz="27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PH" sz="3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Redundancy</a:t>
            </a:r>
            <a:br>
              <a:rPr lang="en-PH" sz="3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PH" sz="3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7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Validation Checks: Implement validation rules to prevent duplicate records during data entry. For instance, check for existing email addresses or IDs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18CC0-B0C2-FAD9-0889-90891ED29312}"/>
              </a:ext>
            </a:extLst>
          </p:cNvPr>
          <p:cNvSpPr txBox="1"/>
          <p:nvPr/>
        </p:nvSpPr>
        <p:spPr>
          <a:xfrm>
            <a:off x="1302794" y="1292091"/>
            <a:ext cx="1645180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300" b="1" i="0" dirty="0"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CREATING A HUMAN RESOURCES TALENT MANAGEMENT SYSTEM</a:t>
            </a:r>
            <a:endParaRPr lang="en-PH" sz="43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D4A0A9B-EC7A-258B-BEDB-D6AFC837CD09}"/>
              </a:ext>
            </a:extLst>
          </p:cNvPr>
          <p:cNvSpPr/>
          <p:nvPr/>
        </p:nvSpPr>
        <p:spPr>
          <a:xfrm>
            <a:off x="845594" y="1478618"/>
            <a:ext cx="457200" cy="381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59F161-FB96-10EC-DDFE-C75E846A2494}"/>
              </a:ext>
            </a:extLst>
          </p:cNvPr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9DD81-C0B2-69A0-B1E9-5505BF6519F5}"/>
              </a:ext>
            </a:extLst>
          </p:cNvPr>
          <p:cNvSpPr txBox="1"/>
          <p:nvPr/>
        </p:nvSpPr>
        <p:spPr>
          <a:xfrm>
            <a:off x="6858000" y="190500"/>
            <a:ext cx="3962400" cy="10156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STACKS</a:t>
            </a:r>
            <a:endParaRPr lang="en-PH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ow to Create a Local WordPress Website in Windows with Xampp - ManageWP">
            <a:extLst>
              <a:ext uri="{FF2B5EF4-FFF2-40B4-BE49-F238E27FC236}">
                <a16:creationId xmlns:a16="http://schemas.microsoft.com/office/drawing/2014/main" id="{311E6EC1-B008-011C-9D4A-2F580E4E4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60" y="1504584"/>
            <a:ext cx="647700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s Ventajas y Desventajas de Descargar Visual Studio Code">
            <a:extLst>
              <a:ext uri="{FF2B5EF4-FFF2-40B4-BE49-F238E27FC236}">
                <a16:creationId xmlns:a16="http://schemas.microsoft.com/office/drawing/2014/main" id="{B3DA00A2-D246-137B-2A03-AAD82555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599" y="1504584"/>
            <a:ext cx="6438673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ptimize build mysql queries by Hrarsha | Fiverr">
            <a:extLst>
              <a:ext uri="{FF2B5EF4-FFF2-40B4-BE49-F238E27FC236}">
                <a16:creationId xmlns:a16="http://schemas.microsoft.com/office/drawing/2014/main" id="{8D521BBB-AF94-C7BD-6319-6780BECFC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26" y="5753100"/>
            <a:ext cx="9106548" cy="402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4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A1E7DB-2E83-F555-D89B-DE17BCBE45B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29E1B-674E-168B-2D83-8327FEAD0094}"/>
              </a:ext>
            </a:extLst>
          </p:cNvPr>
          <p:cNvSpPr txBox="1"/>
          <p:nvPr/>
        </p:nvSpPr>
        <p:spPr>
          <a:xfrm>
            <a:off x="381000" y="150555"/>
            <a:ext cx="594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Narrow" panose="020B0606020202030204" pitchFamily="34" charset="0"/>
              </a:rPr>
              <a:t>Project Objectives:</a:t>
            </a:r>
            <a:endParaRPr lang="en-PH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44DAC-5795-F11C-56DD-7471A28E96B0}"/>
              </a:ext>
            </a:extLst>
          </p:cNvPr>
          <p:cNvSpPr txBox="1"/>
          <p:nvPr/>
        </p:nvSpPr>
        <p:spPr>
          <a:xfrm>
            <a:off x="647700" y="1316772"/>
            <a:ext cx="17259300" cy="89562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Identify and attract top talent: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Ensuring the organization has a pipeline of skilled individuals by actively seeking out and recruiting the best candidates.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Ensure the data accuracy and completeness: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system should ensure that all required information is collected during application, reducing errors and incomplete requirements.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Student registration: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Enable parents or guardians to register their children and provide necessary documentation.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Grading and Academic Records: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Maintain comprehensive academic records for each student, including transcripts and report cards.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Integration with Existing Systems: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Ensure compatibility and integration with other school management systems, such as enrollment, head dean, library, clinic, and guidance systems. </a:t>
            </a:r>
          </a:p>
        </p:txBody>
      </p:sp>
    </p:spTree>
    <p:extLst>
      <p:ext uri="{BB962C8B-B14F-4D97-AF65-F5344CB8AC3E}">
        <p14:creationId xmlns:p14="http://schemas.microsoft.com/office/powerpoint/2010/main" val="236273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844FC7C-7653-3BE1-C8C8-2C161E2D90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95DB6-415B-E11E-3DC3-3B66C0CD7661}"/>
              </a:ext>
            </a:extLst>
          </p:cNvPr>
          <p:cNvSpPr txBox="1"/>
          <p:nvPr/>
        </p:nvSpPr>
        <p:spPr>
          <a:xfrm>
            <a:off x="914400" y="266700"/>
            <a:ext cx="533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Narrow" panose="020B0606020202030204" pitchFamily="34" charset="0"/>
              </a:rPr>
              <a:t>Project Scope:</a:t>
            </a:r>
            <a:endParaRPr lang="en-PH" sz="6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0E6B8-D67D-E85B-FCFE-0AC68F124227}"/>
              </a:ext>
            </a:extLst>
          </p:cNvPr>
          <p:cNvSpPr txBox="1"/>
          <p:nvPr/>
        </p:nvSpPr>
        <p:spPr>
          <a:xfrm>
            <a:off x="1295400" y="1652602"/>
            <a:ext cx="16230600" cy="784830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Master List of Student: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system has a list or record containing the names and other relevant information of students enrolled in a particular course.</a:t>
            </a:r>
          </a:p>
          <a:p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Certificate of Registration: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system will streamline the admission and enrollment processes, including application management, document submission, and enrollment confirmations.</a:t>
            </a:r>
          </a:p>
          <a:p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Certificate of Grades: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system will provide a centralized platform for recording and managing student grades, calculating GPAs, and generating transcripts.</a:t>
            </a:r>
          </a:p>
          <a:p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Transcript of Records: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system will calculate and manage all student grades, generate transcripts, and record academic achievements from the start of the student registered in a course.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Student Progress Report: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system will provide reporting capabilities for administrators, teachers, and parents to track student progress, attendance, and other key metrics.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Viewing of Grades: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The system will let the admin to view the student grades if there is a changes or problem.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311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65" y="7063546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5"/>
                </a:lnTo>
                <a:lnTo>
                  <a:pt x="0" y="3223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F2C50-2700-ECFF-CAA5-5593E9ADC2CC}"/>
              </a:ext>
            </a:extLst>
          </p:cNvPr>
          <p:cNvSpPr txBox="1"/>
          <p:nvPr/>
        </p:nvSpPr>
        <p:spPr>
          <a:xfrm>
            <a:off x="6000750" y="178685"/>
            <a:ext cx="6286500" cy="10156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Narrow" panose="020B0606020202030204" pitchFamily="34" charset="0"/>
              </a:rPr>
              <a:t>System Architecture</a:t>
            </a:r>
            <a:endParaRPr lang="en-PH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61AB9-060B-24B4-6E71-512E505A1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31" y="1254450"/>
            <a:ext cx="11568338" cy="8918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714</Words>
  <Application>Microsoft Office PowerPoint</Application>
  <PresentationFormat>Custom</PresentationFormat>
  <Paragraphs>61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Canva Sans Bold</vt:lpstr>
      <vt:lpstr>Söhne</vt:lpstr>
      <vt:lpstr>Symbol</vt:lpstr>
      <vt:lpstr>Poppins Bold</vt:lpstr>
      <vt:lpstr>Arial</vt:lpstr>
      <vt:lpstr>Poppins</vt:lpstr>
      <vt:lpstr>Calibri</vt:lpstr>
      <vt:lpstr>Arial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 PPT Template</dc:title>
  <dc:creator>Admin</dc:creator>
  <cp:lastModifiedBy>jeremy</cp:lastModifiedBy>
  <cp:revision>21</cp:revision>
  <dcterms:created xsi:type="dcterms:W3CDTF">2006-08-16T00:00:00Z</dcterms:created>
  <dcterms:modified xsi:type="dcterms:W3CDTF">2024-09-19T12:00:09Z</dcterms:modified>
  <dc:identifier>DAFw6Q6FOJU</dc:identifier>
</cp:coreProperties>
</file>